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8" r:id="rId2"/>
    <p:sldId id="257" r:id="rId3"/>
    <p:sldId id="256" r:id="rId4"/>
    <p:sldId id="259" r:id="rId5"/>
    <p:sldId id="260" r:id="rId6"/>
    <p:sldId id="261" r:id="rId7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87" autoAdjust="0"/>
    <p:restoredTop sz="94660"/>
  </p:normalViewPr>
  <p:slideViewPr>
    <p:cSldViewPr>
      <p:cViewPr varScale="1">
        <p:scale>
          <a:sx n="79" d="100"/>
          <a:sy n="79" d="100"/>
        </p:scale>
        <p:origin x="3738" y="10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208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7909DE-E2FA-4DBE-ACFD-21ACC3709A47}" type="datetimeFigureOut">
              <a:rPr lang="ko-KR" altLang="en-US" smtClean="0"/>
              <a:t>2020-03-06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8B783-B557-41FC-8F20-663EDEAE2D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4123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4416-B547-471C-B885-376F4B1063C2}" type="datetimeFigureOut">
              <a:rPr lang="ko-KR" altLang="en-US" smtClean="0"/>
              <a:t>2020-03-06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4A21C-FE7C-4452-8427-61E8B18C979F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 descr="bar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49" y="611558"/>
            <a:ext cx="6191251" cy="5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63380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4416-B547-471C-B885-376F4B1063C2}" type="datetimeFigureOut">
              <a:rPr lang="ko-KR" altLang="en-US" smtClean="0"/>
              <a:t>2020-03-06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4A21C-FE7C-4452-8427-61E8B18C979F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 descr="bar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49" y="611558"/>
            <a:ext cx="6191251" cy="5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그림 7" descr="bar-g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8624763"/>
            <a:ext cx="6264275" cy="146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2837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4416-B547-471C-B885-376F4B1063C2}" type="datetimeFigureOut">
              <a:rPr lang="ko-KR" altLang="en-US" smtClean="0"/>
              <a:t>2020-03-06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4A21C-FE7C-4452-8427-61E8B18C97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239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4416-B547-471C-B885-376F4B1063C2}" type="datetimeFigureOut">
              <a:rPr lang="ko-KR" altLang="en-US" smtClean="0"/>
              <a:t>2020-03-06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4A21C-FE7C-4452-8427-61E8B18C97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31824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4416-B547-471C-B885-376F4B1063C2}" type="datetimeFigureOut">
              <a:rPr lang="ko-KR" altLang="en-US" smtClean="0"/>
              <a:t>2020-03-06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4A21C-FE7C-4452-8427-61E8B18C97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6780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4416-B547-471C-B885-376F4B1063C2}" type="datetimeFigureOut">
              <a:rPr lang="ko-KR" altLang="en-US" smtClean="0"/>
              <a:t>2020-03-06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4A21C-FE7C-4452-8427-61E8B18C97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7116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4416-B547-471C-B885-376F4B1063C2}" type="datetimeFigureOut">
              <a:rPr lang="ko-KR" altLang="en-US" smtClean="0"/>
              <a:t>2020-03-06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4A21C-FE7C-4452-8427-61E8B18C97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7236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4416-B547-471C-B885-376F4B1063C2}" type="datetimeFigureOut">
              <a:rPr lang="ko-KR" altLang="en-US" smtClean="0"/>
              <a:t>2020-03-06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4A21C-FE7C-4452-8427-61E8B18C97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3777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4416-B547-471C-B885-376F4B1063C2}" type="datetimeFigureOut">
              <a:rPr lang="ko-KR" altLang="en-US" smtClean="0"/>
              <a:t>2020-03-06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4A21C-FE7C-4452-8427-61E8B18C97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2429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4416-B547-471C-B885-376F4B1063C2}" type="datetimeFigureOut">
              <a:rPr lang="ko-KR" altLang="en-US" smtClean="0"/>
              <a:t>2020-03-06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4A21C-FE7C-4452-8427-61E8B18C97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3241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4416-B547-471C-B885-376F4B1063C2}" type="datetimeFigureOut">
              <a:rPr lang="ko-KR" altLang="en-US" smtClean="0"/>
              <a:t>2020-03-06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4A21C-FE7C-4452-8427-61E8B18C97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7116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E4416-B547-471C-B885-376F4B1063C2}" type="datetimeFigureOut">
              <a:rPr lang="ko-KR" altLang="en-US" smtClean="0"/>
              <a:t>2020-03-06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54A21C-FE7C-4452-8427-61E8B18C979F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8" name="그림 7" descr="bar-g.pn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8624763"/>
            <a:ext cx="6264275" cy="146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3114674" y="8742122"/>
            <a:ext cx="5365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1000" dirty="0"/>
              <a:t>-</a:t>
            </a:r>
            <a:fld id="{DD2413D0-16FF-4D1C-989A-2D59D15B2AD1}" type="slidenum">
              <a:rPr lang="ko-KR" altLang="en-US" sz="1000"/>
              <a:pPr eaLnBrk="1" hangingPunct="1"/>
              <a:t>‹#›</a:t>
            </a:fld>
            <a:r>
              <a:rPr lang="en-US" altLang="ko-KR" sz="1000" dirty="0"/>
              <a:t>-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4263654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1052736" y="1259632"/>
            <a:ext cx="47525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3200" dirty="0"/>
              <a:t>논문심사위원 </a:t>
            </a:r>
            <a:endParaRPr lang="en-US" altLang="ko-KR" sz="3200" dirty="0" smtClean="0"/>
          </a:p>
          <a:p>
            <a:pPr algn="ctr">
              <a:lnSpc>
                <a:spcPct val="150000"/>
              </a:lnSpc>
            </a:pPr>
            <a:r>
              <a:rPr lang="ko-KR" altLang="en-US" sz="3200" dirty="0" smtClean="0"/>
              <a:t>변경 승인 및 논문심사</a:t>
            </a:r>
            <a:endParaRPr lang="en-US" altLang="ko-KR" sz="3200" dirty="0" smtClean="0"/>
          </a:p>
          <a:p>
            <a:pPr algn="ctr">
              <a:lnSpc>
                <a:spcPct val="150000"/>
              </a:lnSpc>
            </a:pPr>
            <a:r>
              <a:rPr lang="ko-KR" altLang="en-US" sz="3200" dirty="0" smtClean="0"/>
              <a:t>취소 매뉴얼</a:t>
            </a:r>
            <a:endParaRPr lang="en-US" altLang="ko-KR" sz="2400" dirty="0"/>
          </a:p>
        </p:txBody>
      </p:sp>
      <p:sp>
        <p:nvSpPr>
          <p:cNvPr id="8" name="직사각형 7"/>
          <p:cNvSpPr/>
          <p:nvPr/>
        </p:nvSpPr>
        <p:spPr>
          <a:xfrm>
            <a:off x="2990119" y="6384974"/>
            <a:ext cx="110799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b="1" dirty="0" smtClean="0"/>
              <a:t>2020.</a:t>
            </a:r>
            <a:r>
              <a:rPr lang="ko-KR" altLang="en-US" b="1" dirty="0" smtClean="0"/>
              <a:t> </a:t>
            </a:r>
            <a:r>
              <a:rPr lang="en-US" altLang="ko-KR" b="1" dirty="0"/>
              <a:t>5</a:t>
            </a:r>
            <a:r>
              <a:rPr lang="en-US" altLang="ko-KR" b="1" dirty="0" smtClean="0"/>
              <a:t>.</a:t>
            </a:r>
            <a:endParaRPr lang="en-US" altLang="ko-KR" b="1" dirty="0" smtClean="0"/>
          </a:p>
          <a:p>
            <a:pPr algn="ctr">
              <a:lnSpc>
                <a:spcPct val="150000"/>
              </a:lnSpc>
            </a:pPr>
            <a:r>
              <a:rPr lang="ko-KR" altLang="en-US" b="1" dirty="0" smtClean="0"/>
              <a:t>대학원팀</a:t>
            </a:r>
            <a:endParaRPr lang="ko-KR" altLang="en-US" b="1" dirty="0"/>
          </a:p>
        </p:txBody>
      </p:sp>
      <p:pic>
        <p:nvPicPr>
          <p:cNvPr id="9" name="그림 7" descr="HY-symbol-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611" y="4965533"/>
            <a:ext cx="929012" cy="92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2080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2647" y="213420"/>
            <a:ext cx="6426714" cy="1159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/>
              <a:t>1. </a:t>
            </a:r>
            <a:r>
              <a:rPr lang="ko-KR" altLang="en-US" sz="1600" b="1" dirty="0" smtClean="0"/>
              <a:t>논문심사위원 변경 승인 방법</a:t>
            </a:r>
            <a:endParaRPr lang="en-US" altLang="ko-KR" sz="1200" dirty="0"/>
          </a:p>
          <a:p>
            <a:pPr>
              <a:lnSpc>
                <a:spcPts val="1600"/>
              </a:lnSpc>
            </a:pPr>
            <a:endParaRPr lang="en-US" altLang="ko-KR" sz="1100" dirty="0" smtClean="0"/>
          </a:p>
          <a:p>
            <a:pPr>
              <a:lnSpc>
                <a:spcPts val="1600"/>
              </a:lnSpc>
            </a:pPr>
            <a:endParaRPr lang="en-US" altLang="ko-KR" sz="1100" dirty="0" smtClean="0"/>
          </a:p>
          <a:p>
            <a:pPr>
              <a:lnSpc>
                <a:spcPts val="1600"/>
              </a:lnSpc>
            </a:pPr>
            <a:r>
              <a:rPr lang="ko-KR" altLang="en-US" sz="1100" dirty="0" smtClean="0"/>
              <a:t>논문심사위원 변경신청기간에는 학생이 </a:t>
            </a:r>
            <a:r>
              <a:rPr lang="en-US" altLang="ko-KR" sz="1100" b="1" dirty="0" smtClean="0">
                <a:solidFill>
                  <a:srgbClr val="0000FF"/>
                </a:solidFill>
              </a:rPr>
              <a:t>HY-in </a:t>
            </a:r>
            <a:r>
              <a:rPr lang="ko-KR" altLang="en-US" sz="1100" b="1" dirty="0" smtClean="0">
                <a:solidFill>
                  <a:srgbClr val="0000FF"/>
                </a:solidFill>
              </a:rPr>
              <a:t>화면 변경 신청한 경우 </a:t>
            </a:r>
            <a:r>
              <a:rPr lang="ko-KR" altLang="en-US" sz="1100" b="1" dirty="0" err="1" smtClean="0">
                <a:solidFill>
                  <a:srgbClr val="0000FF"/>
                </a:solidFill>
              </a:rPr>
              <a:t>승인처리하는</a:t>
            </a:r>
            <a:r>
              <a:rPr lang="ko-KR" altLang="en-US" sz="1100" b="1" dirty="0" smtClean="0">
                <a:solidFill>
                  <a:srgbClr val="0000FF"/>
                </a:solidFill>
              </a:rPr>
              <a:t> 방법</a:t>
            </a:r>
            <a:r>
              <a:rPr lang="ko-KR" altLang="en-US" sz="1100" b="1" dirty="0" smtClean="0"/>
              <a:t>입니다</a:t>
            </a:r>
            <a:r>
              <a:rPr lang="en-US" altLang="ko-KR" sz="1100" b="1" dirty="0" smtClean="0"/>
              <a:t>.</a:t>
            </a:r>
          </a:p>
          <a:p>
            <a:pPr>
              <a:lnSpc>
                <a:spcPts val="1600"/>
              </a:lnSpc>
            </a:pPr>
            <a:r>
              <a:rPr lang="ko-KR" altLang="en-US" sz="1100" b="1" dirty="0" smtClean="0"/>
              <a:t>교내정보에서 승인해야 변경 완료되므로 반드시 승인처리 바랍니다</a:t>
            </a:r>
            <a:r>
              <a:rPr lang="en-US" altLang="ko-KR" sz="1100" b="1" dirty="0" smtClean="0"/>
              <a:t>.</a:t>
            </a:r>
            <a:endParaRPr lang="en-US" altLang="ko-KR" sz="1100" dirty="0" smtClean="0"/>
          </a:p>
        </p:txBody>
      </p:sp>
      <p:sp>
        <p:nvSpPr>
          <p:cNvPr id="5" name="직사각형 4"/>
          <p:cNvSpPr/>
          <p:nvPr/>
        </p:nvSpPr>
        <p:spPr>
          <a:xfrm>
            <a:off x="242647" y="1417700"/>
            <a:ext cx="5458916" cy="63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en-US" altLang="ko-KR" sz="11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1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교내정보</a:t>
            </a:r>
            <a:r>
              <a:rPr lang="en-US" altLang="ko-KR" sz="11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&gt;</a:t>
            </a:r>
            <a:r>
              <a:rPr lang="ko-KR" altLang="en-US" sz="11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학사행정</a:t>
            </a:r>
            <a:r>
              <a:rPr lang="en-US" altLang="ko-KR" sz="11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&gt;</a:t>
            </a:r>
            <a:r>
              <a:rPr lang="ko-KR" altLang="en-US" sz="11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성적</a:t>
            </a:r>
            <a:r>
              <a:rPr lang="en-US" altLang="ko-KR" sz="11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&gt;</a:t>
            </a:r>
            <a:r>
              <a:rPr lang="ko-KR" altLang="en-US" sz="11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논문관리</a:t>
            </a:r>
            <a:r>
              <a:rPr lang="en-US" altLang="ko-KR" sz="11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&gt;</a:t>
            </a:r>
            <a:r>
              <a:rPr lang="ko-KR" altLang="en-US" sz="11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심사위원변경신청관리</a:t>
            </a:r>
            <a:r>
              <a:rPr lang="en-US" altLang="ko-KR" sz="1100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r>
              <a:rPr lang="ko-KR" altLang="en-US" sz="1100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ko-KR" altLang="en-US" sz="1100" kern="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11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→ 승인여부를 ‘</a:t>
            </a:r>
            <a:r>
              <a:rPr lang="ko-KR" altLang="en-US" sz="1100" b="1" kern="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미승인</a:t>
            </a:r>
            <a:r>
              <a:rPr lang="ko-KR" altLang="en-US" sz="11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’에서 ‘승인’</a:t>
            </a:r>
            <a:r>
              <a:rPr lang="ko-KR" altLang="en-US" sz="1100" b="1" kern="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으로</a:t>
            </a:r>
            <a:r>
              <a:rPr lang="ko-KR" altLang="en-US" sz="11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변경처리 </a:t>
            </a:r>
            <a:endParaRPr lang="ko-KR" altLang="en-US" sz="1100" b="1" kern="0" spc="0" dirty="0">
              <a:solidFill>
                <a:srgbClr val="000000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32" y="2181684"/>
            <a:ext cx="6243612" cy="1653200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256332" y="3215196"/>
            <a:ext cx="482972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4941168" y="2775749"/>
            <a:ext cx="482972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타원 9"/>
          <p:cNvSpPr/>
          <p:nvPr/>
        </p:nvSpPr>
        <p:spPr>
          <a:xfrm>
            <a:off x="764704" y="3008284"/>
            <a:ext cx="288032" cy="216025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 smtClean="0">
                <a:solidFill>
                  <a:srgbClr val="FF0000"/>
                </a:solidFill>
              </a:rPr>
              <a:t>1</a:t>
            </a:r>
            <a:endParaRPr lang="ko-KR" altLang="en-US" sz="1100" b="1" dirty="0">
              <a:solidFill>
                <a:srgbClr val="FF0000"/>
              </a:solidFill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5449540" y="2559724"/>
            <a:ext cx="288032" cy="216025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 smtClean="0">
                <a:solidFill>
                  <a:srgbClr val="FF0000"/>
                </a:solidFill>
              </a:rPr>
              <a:t>2</a:t>
            </a:r>
            <a:endParaRPr lang="ko-KR" altLang="en-US" sz="1100" b="1" dirty="0">
              <a:solidFill>
                <a:srgbClr val="FF0000"/>
              </a:solidFill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704" y="5038982"/>
            <a:ext cx="5044338" cy="2710930"/>
          </a:xfrm>
          <a:prstGeom prst="rect">
            <a:avLst/>
          </a:prstGeom>
        </p:spPr>
      </p:pic>
      <p:sp>
        <p:nvSpPr>
          <p:cNvPr id="13" name="직사각형 12"/>
          <p:cNvSpPr/>
          <p:nvPr/>
        </p:nvSpPr>
        <p:spPr>
          <a:xfrm>
            <a:off x="239215" y="4635318"/>
            <a:ext cx="218842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600"/>
              </a:lnSpc>
            </a:pPr>
            <a:r>
              <a:rPr lang="en-US" altLang="ko-KR" sz="1100" dirty="0" smtClean="0"/>
              <a:t>[HY-in</a:t>
            </a:r>
            <a:r>
              <a:rPr lang="ko-KR" altLang="en-US" sz="1100" dirty="0" smtClean="0"/>
              <a:t> 심사위원 변경신청 화면</a:t>
            </a:r>
            <a:r>
              <a:rPr lang="en-US" altLang="ko-KR" sz="1100" dirty="0" smtClean="0"/>
              <a:t>]</a:t>
            </a:r>
            <a:endParaRPr lang="en-US" altLang="ko-KR" sz="1100" dirty="0"/>
          </a:p>
        </p:txBody>
      </p:sp>
    </p:spTree>
    <p:extLst>
      <p:ext uri="{BB962C8B-B14F-4D97-AF65-F5344CB8AC3E}">
        <p14:creationId xmlns:p14="http://schemas.microsoft.com/office/powerpoint/2010/main" val="205293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7" t="472" r="1497" b="2118"/>
          <a:stretch/>
        </p:blipFill>
        <p:spPr bwMode="auto">
          <a:xfrm>
            <a:off x="629308" y="3923928"/>
            <a:ext cx="4680520" cy="33123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2647" y="166812"/>
            <a:ext cx="6426714" cy="1343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/>
              <a:t>2. </a:t>
            </a:r>
            <a:r>
              <a:rPr lang="ko-KR" altLang="en-US" sz="1600" b="1" dirty="0" smtClean="0"/>
              <a:t>논문심사위원 직접 추가 방법</a:t>
            </a:r>
            <a:endParaRPr lang="en-US" altLang="ko-KR" sz="1600" b="1" dirty="0" smtClean="0"/>
          </a:p>
          <a:p>
            <a:endParaRPr lang="en-US" altLang="ko-KR" sz="1200" dirty="0"/>
          </a:p>
          <a:p>
            <a:pPr>
              <a:lnSpc>
                <a:spcPts val="1600"/>
              </a:lnSpc>
            </a:pPr>
            <a:endParaRPr lang="en-US" altLang="ko-KR" sz="1100" dirty="0" smtClean="0"/>
          </a:p>
          <a:p>
            <a:pPr>
              <a:lnSpc>
                <a:spcPts val="1600"/>
              </a:lnSpc>
            </a:pPr>
            <a:r>
              <a:rPr lang="ko-KR" altLang="en-US" sz="1100" dirty="0" smtClean="0"/>
              <a:t>논문심사위원 변경신청기간에는 </a:t>
            </a:r>
            <a:r>
              <a:rPr lang="en-US" altLang="ko-KR" sz="1100" b="1" dirty="0" smtClean="0">
                <a:solidFill>
                  <a:srgbClr val="0000FF"/>
                </a:solidFill>
              </a:rPr>
              <a:t>HY-in </a:t>
            </a:r>
            <a:r>
              <a:rPr lang="ko-KR" altLang="en-US" sz="1100" b="1" dirty="0" smtClean="0">
                <a:solidFill>
                  <a:srgbClr val="0000FF"/>
                </a:solidFill>
              </a:rPr>
              <a:t>학생화면에서는 변경만 가능하고 추가는 불가능</a:t>
            </a:r>
            <a:r>
              <a:rPr lang="ko-KR" altLang="en-US" sz="1100" dirty="0" smtClean="0"/>
              <a:t>합니다</a:t>
            </a:r>
            <a:r>
              <a:rPr lang="en-US" altLang="ko-KR" sz="1100" dirty="0" smtClean="0"/>
              <a:t>. </a:t>
            </a:r>
          </a:p>
          <a:p>
            <a:pPr>
              <a:lnSpc>
                <a:spcPts val="1600"/>
              </a:lnSpc>
            </a:pPr>
            <a:r>
              <a:rPr lang="ko-KR" altLang="en-US" sz="1100" b="1" dirty="0" smtClean="0">
                <a:solidFill>
                  <a:srgbClr val="FF0000"/>
                </a:solidFill>
              </a:rPr>
              <a:t>학위청구논문 신청</a:t>
            </a:r>
            <a:r>
              <a:rPr lang="en-US" altLang="ko-KR" sz="11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입력</a:t>
            </a:r>
            <a:r>
              <a:rPr lang="en-US" altLang="ko-KR" sz="1100" b="1" dirty="0" smtClean="0">
                <a:solidFill>
                  <a:srgbClr val="FF0000"/>
                </a:solidFill>
              </a:rPr>
              <a:t>)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 시 심사위원을 누락한 학생은 </a:t>
            </a:r>
            <a:r>
              <a:rPr lang="ko-KR" altLang="en-US" sz="1100" dirty="0" smtClean="0"/>
              <a:t>심사위원변경신청서를 받아서 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학과 담당</a:t>
            </a:r>
            <a:endParaRPr lang="en-US" altLang="ko-KR" sz="1100" b="1" dirty="0" smtClean="0">
              <a:solidFill>
                <a:srgbClr val="FF0000"/>
              </a:solidFill>
            </a:endParaRPr>
          </a:p>
          <a:p>
            <a:pPr>
              <a:lnSpc>
                <a:spcPts val="1600"/>
              </a:lnSpc>
            </a:pPr>
            <a:r>
              <a:rPr lang="ko-KR" altLang="en-US" sz="1100" b="1" dirty="0" smtClean="0">
                <a:solidFill>
                  <a:srgbClr val="FF0000"/>
                </a:solidFill>
              </a:rPr>
              <a:t>선생님이 교내정보에서 입력</a:t>
            </a:r>
            <a:r>
              <a:rPr lang="ko-KR" altLang="en-US" sz="1100" dirty="0" smtClean="0"/>
              <a:t>하여 주시기 바랍니다</a:t>
            </a:r>
            <a:r>
              <a:rPr lang="en-US" altLang="ko-KR" sz="1100" dirty="0" smtClean="0"/>
              <a:t>.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917340" y="3563888"/>
            <a:ext cx="496779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b="1" dirty="0" smtClean="0"/>
              <a:t>교내정보 → 성적 → 논문관리 → 연구계획서</a:t>
            </a:r>
            <a:r>
              <a:rPr lang="en-US" altLang="ko-KR" sz="1200" b="1" dirty="0" smtClean="0"/>
              <a:t>/</a:t>
            </a:r>
            <a:r>
              <a:rPr lang="ko-KR" altLang="en-US" sz="1200" b="1" dirty="0" smtClean="0"/>
              <a:t>논문관리</a:t>
            </a:r>
            <a:endParaRPr lang="ko-KR" altLang="en-US" sz="1200" b="1" dirty="0"/>
          </a:p>
        </p:txBody>
      </p:sp>
      <p:sp>
        <p:nvSpPr>
          <p:cNvPr id="6" name="타원 5"/>
          <p:cNvSpPr/>
          <p:nvPr/>
        </p:nvSpPr>
        <p:spPr>
          <a:xfrm>
            <a:off x="4532151" y="5959202"/>
            <a:ext cx="288032" cy="216025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 smtClean="0">
                <a:solidFill>
                  <a:srgbClr val="FF0000"/>
                </a:solidFill>
              </a:rPr>
              <a:t>1</a:t>
            </a:r>
            <a:endParaRPr lang="ko-KR" altLang="en-US" sz="1100" b="1" dirty="0">
              <a:solidFill>
                <a:srgbClr val="FF0000"/>
              </a:solidFill>
            </a:endParaRPr>
          </a:p>
        </p:txBody>
      </p:sp>
      <p:sp>
        <p:nvSpPr>
          <p:cNvPr id="10" name="타원 9"/>
          <p:cNvSpPr/>
          <p:nvPr/>
        </p:nvSpPr>
        <p:spPr>
          <a:xfrm>
            <a:off x="3432981" y="6986364"/>
            <a:ext cx="288032" cy="216025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 smtClean="0">
                <a:solidFill>
                  <a:srgbClr val="FF0000"/>
                </a:solidFill>
              </a:rPr>
              <a:t>2</a:t>
            </a:r>
            <a:endParaRPr lang="ko-KR" altLang="en-US" sz="1100" b="1" dirty="0">
              <a:solidFill>
                <a:srgbClr val="FF0000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48680" y="7382634"/>
            <a:ext cx="555323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smtClean="0">
                <a:latin typeface="맑은 고딕"/>
                <a:ea typeface="맑은 고딕"/>
              </a:rPr>
              <a:t>① 추가 버튼 클릭</a:t>
            </a:r>
            <a:endParaRPr lang="en-US" altLang="ko-KR" sz="1000" dirty="0" smtClean="0">
              <a:latin typeface="맑은 고딕"/>
              <a:ea typeface="맑은 고딕"/>
            </a:endParaRPr>
          </a:p>
          <a:p>
            <a:r>
              <a:rPr lang="ko-KR" altLang="en-US" sz="1000" dirty="0" smtClean="0">
                <a:latin typeface="맑은 고딕"/>
                <a:ea typeface="맑은 고딕"/>
              </a:rPr>
              <a:t>② </a:t>
            </a:r>
            <a:r>
              <a:rPr lang="en-US" altLang="ko-KR" sz="1000" dirty="0" smtClean="0">
                <a:latin typeface="맑은 고딕"/>
                <a:ea typeface="맑은 고딕"/>
              </a:rPr>
              <a:t>‘</a:t>
            </a:r>
            <a:r>
              <a:rPr lang="ko-KR" altLang="en-US" sz="1000" dirty="0" smtClean="0">
                <a:latin typeface="맑은 고딕"/>
                <a:ea typeface="맑은 고딕"/>
              </a:rPr>
              <a:t>위원구분 </a:t>
            </a:r>
            <a:r>
              <a:rPr lang="en-US" altLang="ko-KR" sz="1000" dirty="0" smtClean="0">
                <a:latin typeface="맑은 고딕"/>
                <a:ea typeface="맑은 고딕"/>
              </a:rPr>
              <a:t>: </a:t>
            </a:r>
            <a:r>
              <a:rPr lang="ko-KR" altLang="en-US" sz="1000" dirty="0" smtClean="0">
                <a:latin typeface="맑은 고딕"/>
                <a:ea typeface="맑은 고딕"/>
              </a:rPr>
              <a:t>심사위원</a:t>
            </a:r>
            <a:r>
              <a:rPr lang="en-US" altLang="ko-KR" sz="1000" dirty="0" smtClean="0">
                <a:latin typeface="맑은 고딕"/>
                <a:ea typeface="맑은 고딕"/>
              </a:rPr>
              <a:t>,  </a:t>
            </a:r>
            <a:r>
              <a:rPr lang="ko-KR" altLang="en-US" sz="1000" dirty="0" smtClean="0">
                <a:latin typeface="맑은 고딕"/>
                <a:ea typeface="맑은 고딕"/>
              </a:rPr>
              <a:t>교수구분 </a:t>
            </a:r>
            <a:r>
              <a:rPr lang="en-US" altLang="ko-KR" sz="1000" dirty="0" smtClean="0">
                <a:latin typeface="맑은 고딕"/>
                <a:ea typeface="맑은 고딕"/>
              </a:rPr>
              <a:t>: </a:t>
            </a:r>
            <a:r>
              <a:rPr lang="ko-KR" altLang="en-US" sz="1000" dirty="0" smtClean="0">
                <a:latin typeface="맑은 고딕"/>
                <a:ea typeface="맑은 고딕"/>
              </a:rPr>
              <a:t>내부 또는 외부 선택</a:t>
            </a:r>
            <a:r>
              <a:rPr lang="en-US" altLang="ko-KR" sz="1000" dirty="0" smtClean="0">
                <a:latin typeface="맑은 고딕"/>
                <a:ea typeface="맑은 고딕"/>
              </a:rPr>
              <a:t>,  </a:t>
            </a:r>
            <a:r>
              <a:rPr lang="ko-KR" altLang="en-US" sz="1000" dirty="0" smtClean="0">
                <a:latin typeface="맑은 고딕"/>
                <a:ea typeface="맑은 고딕"/>
              </a:rPr>
              <a:t>성명</a:t>
            </a:r>
            <a:r>
              <a:rPr lang="en-US" altLang="ko-KR" sz="1000" dirty="0" smtClean="0">
                <a:latin typeface="맑은 고딕"/>
                <a:ea typeface="맑은 고딕"/>
              </a:rPr>
              <a:t>’</a:t>
            </a:r>
            <a:r>
              <a:rPr lang="ko-KR" altLang="en-US" sz="1000" dirty="0" smtClean="0">
                <a:latin typeface="맑은 고딕"/>
                <a:ea typeface="맑은 고딕"/>
              </a:rPr>
              <a:t> 입력 후 저장 </a:t>
            </a:r>
            <a:endParaRPr lang="en-US" altLang="ko-KR" sz="1000" dirty="0" smtClean="0">
              <a:latin typeface="맑은 고딕"/>
              <a:ea typeface="맑은 고딕"/>
            </a:endParaRPr>
          </a:p>
          <a:p>
            <a:r>
              <a:rPr lang="ko-KR" altLang="en-US" sz="1000" dirty="0" smtClean="0">
                <a:latin typeface="맑은 고딕"/>
                <a:ea typeface="맑은 고딕"/>
              </a:rPr>
              <a:t>    외부심사위원은 최대 석사 </a:t>
            </a:r>
            <a:r>
              <a:rPr lang="en-US" altLang="ko-KR" sz="1000" dirty="0" smtClean="0">
                <a:latin typeface="맑은 고딕"/>
                <a:ea typeface="맑은 고딕"/>
              </a:rPr>
              <a:t>1</a:t>
            </a:r>
            <a:r>
              <a:rPr lang="ko-KR" altLang="en-US" sz="1000" dirty="0" smtClean="0">
                <a:latin typeface="맑은 고딕"/>
                <a:ea typeface="맑은 고딕"/>
              </a:rPr>
              <a:t>인</a:t>
            </a:r>
            <a:r>
              <a:rPr lang="en-US" altLang="ko-KR" sz="1000" dirty="0" smtClean="0">
                <a:latin typeface="맑은 고딕"/>
                <a:ea typeface="맑은 고딕"/>
              </a:rPr>
              <a:t>, </a:t>
            </a:r>
            <a:r>
              <a:rPr lang="ko-KR" altLang="en-US" sz="1000" dirty="0" smtClean="0">
                <a:latin typeface="맑은 고딕"/>
                <a:ea typeface="맑은 고딕"/>
              </a:rPr>
              <a:t>박사 </a:t>
            </a:r>
            <a:r>
              <a:rPr lang="en-US" altLang="ko-KR" sz="1000" dirty="0" smtClean="0">
                <a:latin typeface="맑은 고딕"/>
                <a:ea typeface="맑은 고딕"/>
              </a:rPr>
              <a:t>2</a:t>
            </a:r>
            <a:r>
              <a:rPr lang="ko-KR" altLang="en-US" sz="1000" dirty="0" smtClean="0">
                <a:latin typeface="맑은 고딕"/>
                <a:ea typeface="맑은 고딕"/>
              </a:rPr>
              <a:t>인까지 가능</a:t>
            </a:r>
            <a:endParaRPr lang="en-US" altLang="ko-KR" sz="1000" dirty="0"/>
          </a:p>
          <a:p>
            <a:endParaRPr lang="en-US" altLang="ko-KR" sz="1000" dirty="0">
              <a:latin typeface="맑은 고딕"/>
              <a:ea typeface="맑은 고딕"/>
            </a:endParaRPr>
          </a:p>
          <a:p>
            <a:r>
              <a:rPr lang="ko-KR" altLang="ko-KR" sz="1000" dirty="0" smtClean="0">
                <a:latin typeface="맑은 고딕"/>
                <a:ea typeface="맑은 고딕"/>
              </a:rPr>
              <a:t>※</a:t>
            </a:r>
            <a:r>
              <a:rPr lang="en-US" altLang="ko-KR" sz="1000" dirty="0" smtClean="0">
                <a:latin typeface="맑은 고딕"/>
                <a:ea typeface="맑은 고딕"/>
              </a:rPr>
              <a:t> </a:t>
            </a:r>
            <a:r>
              <a:rPr lang="ko-KR" altLang="en-US" sz="1000" dirty="0" smtClean="0">
                <a:latin typeface="맑은 고딕"/>
                <a:ea typeface="맑은 고딕"/>
              </a:rPr>
              <a:t>외부심사위원이 검색되지 않을 때는 외부교강사관리 화면에서 신규 등록 후 입력해야 함</a:t>
            </a:r>
            <a:endParaRPr lang="en-US" altLang="ko-KR" sz="1000" dirty="0" smtClean="0">
              <a:latin typeface="맑은 고딕"/>
              <a:ea typeface="맑은 고딕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1981907"/>
              </p:ext>
            </p:extLst>
          </p:nvPr>
        </p:nvGraphicFramePr>
        <p:xfrm>
          <a:off x="404664" y="1463818"/>
          <a:ext cx="5652770" cy="1990344"/>
        </p:xfrm>
        <a:graphic>
          <a:graphicData uri="http://schemas.openxmlformats.org/drawingml/2006/table">
            <a:tbl>
              <a:tblPr/>
              <a:tblGrid>
                <a:gridCol w="56527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936170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50" b="1" kern="0" spc="0" dirty="0">
                          <a:solidFill>
                            <a:srgbClr val="262626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❙심사위원의 </a:t>
                      </a:r>
                      <a:r>
                        <a:rPr lang="ko-KR" altLang="en-US" sz="950" b="1" kern="0" spc="0" dirty="0" smtClean="0">
                          <a:solidFill>
                            <a:srgbClr val="262626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구성</a:t>
                      </a:r>
                      <a:endParaRPr lang="en-US" altLang="ko-KR" sz="950" b="1" kern="0" spc="0" dirty="0" smtClean="0">
                        <a:solidFill>
                          <a:srgbClr val="262626"/>
                        </a:solidFill>
                        <a:effectLst/>
                        <a:latin typeface="함초롬바탕" panose="02030604000101010101" pitchFamily="18" charset="-127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50" b="1" kern="0" spc="0" baseline="0" dirty="0" smtClean="0">
                          <a:solidFill>
                            <a:srgbClr val="262626"/>
                          </a:solidFill>
                          <a:effectLst/>
                          <a:latin typeface="함초롬바탕" panose="02030604000101010101" pitchFamily="18" charset="-127"/>
                          <a:ea typeface="+mn-ea"/>
                        </a:rPr>
                        <a:t>   </a:t>
                      </a:r>
                      <a:r>
                        <a:rPr lang="en-US" altLang="ko-KR" sz="950" b="1" kern="0" spc="0" dirty="0" smtClean="0">
                          <a:solidFill>
                            <a:srgbClr val="262626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950" b="1" kern="0" spc="0" dirty="0">
                          <a:solidFill>
                            <a:srgbClr val="262626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지도교수</a:t>
                      </a:r>
                      <a:r>
                        <a:rPr lang="en-US" altLang="ko-KR" sz="950" b="1" kern="0" spc="0" dirty="0">
                          <a:solidFill>
                            <a:srgbClr val="262626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50" b="1" kern="0" spc="0" dirty="0">
                          <a:solidFill>
                            <a:srgbClr val="262626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공동지도교수 포함하여 </a:t>
                      </a:r>
                      <a:r>
                        <a:rPr lang="ko-KR" altLang="en-US" sz="950" b="1" u="sng" kern="0" spc="0" dirty="0">
                          <a:solidFill>
                            <a:srgbClr val="D90909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석사 </a:t>
                      </a:r>
                      <a:r>
                        <a:rPr lang="en-US" altLang="ko-KR" sz="950" b="1" u="sng" kern="0" spc="0" dirty="0">
                          <a:solidFill>
                            <a:srgbClr val="D90909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950" b="1" u="sng" kern="0" spc="0" dirty="0">
                          <a:solidFill>
                            <a:srgbClr val="D90909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</a:t>
                      </a:r>
                      <a:r>
                        <a:rPr lang="en-US" altLang="ko-KR" sz="950" b="1" u="sng" kern="0" spc="0" dirty="0">
                          <a:solidFill>
                            <a:srgbClr val="D90909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(0</a:t>
                      </a:r>
                      <a:r>
                        <a:rPr lang="ko-KR" altLang="en-US" sz="950" b="1" u="sng" kern="0" spc="0" dirty="0">
                          <a:solidFill>
                            <a:srgbClr val="D90909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</a:t>
                      </a:r>
                      <a:r>
                        <a:rPr lang="en-US" altLang="ko-KR" sz="950" b="1" u="sng" kern="0" spc="0" dirty="0">
                          <a:solidFill>
                            <a:srgbClr val="D90909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~1</a:t>
                      </a:r>
                      <a:r>
                        <a:rPr lang="ko-KR" altLang="en-US" sz="950" b="1" u="sng" kern="0" spc="0" dirty="0">
                          <a:solidFill>
                            <a:srgbClr val="D90909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명까지 외부인사 가능</a:t>
                      </a:r>
                      <a:r>
                        <a:rPr lang="en-US" altLang="ko-KR" sz="950" b="1" u="sng" kern="0" spc="0" dirty="0" smtClean="0">
                          <a:solidFill>
                            <a:srgbClr val="D90909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),</a:t>
                      </a:r>
                      <a:endParaRPr lang="en-US" altLang="ko-KR" sz="950" b="1" u="none" kern="0" spc="0" dirty="0" smtClean="0">
                        <a:solidFill>
                          <a:srgbClr val="D90909"/>
                        </a:solidFill>
                        <a:effectLst/>
                        <a:uFillTx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50" b="1" u="none" kern="0" spc="0" baseline="0" dirty="0" smtClean="0">
                          <a:solidFill>
                            <a:srgbClr val="D90909"/>
                          </a:solidFill>
                          <a:effectLst/>
                          <a:uFillTx/>
                          <a:latin typeface="맑은 고딕" panose="020B0503020000020004" pitchFamily="50" charset="-127"/>
                          <a:ea typeface="+mn-ea"/>
                        </a:rPr>
                        <a:t>   -</a:t>
                      </a:r>
                      <a:r>
                        <a:rPr lang="en-US" altLang="ko-KR" sz="950" b="1" u="sng" kern="0" spc="0" dirty="0" smtClean="0">
                          <a:solidFill>
                            <a:srgbClr val="D90909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lang="ko-KR" altLang="en-US" sz="950" b="1" u="sng" kern="0" spc="0" dirty="0" smtClean="0">
                          <a:solidFill>
                            <a:srgbClr val="D90909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박사 </a:t>
                      </a:r>
                      <a:r>
                        <a:rPr lang="ko-KR" altLang="en-US" sz="950" b="1" u="sng" kern="0" spc="0" dirty="0">
                          <a:solidFill>
                            <a:srgbClr val="D90909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및 석</a:t>
                      </a:r>
                      <a:r>
                        <a:rPr lang="en-US" altLang="ko-KR" sz="950" b="1" u="sng" kern="0" spc="0" dirty="0">
                          <a:solidFill>
                            <a:srgbClr val="D90909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950" b="1" u="sng" kern="0" spc="0" dirty="0" err="1">
                          <a:solidFill>
                            <a:srgbClr val="D90909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박통합과정</a:t>
                      </a:r>
                      <a:r>
                        <a:rPr lang="ko-KR" altLang="en-US" sz="950" b="1" u="sng" kern="0" spc="0" dirty="0">
                          <a:solidFill>
                            <a:srgbClr val="D90909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950" b="1" u="sng" kern="0" spc="0" dirty="0">
                          <a:solidFill>
                            <a:srgbClr val="D90909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r>
                        <a:rPr lang="ko-KR" altLang="en-US" sz="950" b="1" u="sng" kern="0" spc="0" dirty="0">
                          <a:solidFill>
                            <a:srgbClr val="D90909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</a:t>
                      </a:r>
                      <a:r>
                        <a:rPr lang="en-US" altLang="ko-KR" sz="950" b="1" u="sng" kern="0" spc="0" dirty="0">
                          <a:solidFill>
                            <a:srgbClr val="D90909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(0</a:t>
                      </a:r>
                      <a:r>
                        <a:rPr lang="ko-KR" altLang="en-US" sz="950" b="1" u="sng" kern="0" spc="0" dirty="0">
                          <a:solidFill>
                            <a:srgbClr val="D90909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</a:t>
                      </a:r>
                      <a:r>
                        <a:rPr lang="en-US" altLang="ko-KR" sz="950" b="1" u="sng" kern="0" spc="0" dirty="0">
                          <a:solidFill>
                            <a:srgbClr val="D90909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~2</a:t>
                      </a:r>
                      <a:r>
                        <a:rPr lang="ko-KR" altLang="en-US" sz="950" b="1" u="sng" kern="0" spc="0" dirty="0">
                          <a:solidFill>
                            <a:srgbClr val="D90909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명까지 외부인사 가능</a:t>
                      </a:r>
                      <a:r>
                        <a:rPr lang="en-US" altLang="ko-KR" sz="950" b="1" u="sng" kern="0" spc="0" dirty="0">
                          <a:solidFill>
                            <a:srgbClr val="D90909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950" kern="0" spc="0" dirty="0">
                          <a:solidFill>
                            <a:srgbClr val="262626"/>
                          </a:solidFill>
                          <a:effectLst/>
                          <a:latin typeface="함초롬바탕" panose="02030604000101010101" pitchFamily="18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950" kern="0" spc="0" dirty="0">
                          <a:solidFill>
                            <a:srgbClr val="262626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선임</a:t>
                      </a:r>
                      <a:r>
                        <a:rPr lang="ko-KR" altLang="en-US" sz="950" kern="0" spc="0" dirty="0">
                          <a:solidFill>
                            <a:srgbClr val="262626"/>
                          </a:solidFill>
                          <a:effectLst/>
                          <a:latin typeface="함초롬바탕" panose="02030604000101010101" pitchFamily="18" charset="-127"/>
                          <a:ea typeface="맑은 고딕" panose="020B0503020000020004" pitchFamily="50" charset="-127"/>
                        </a:rPr>
                        <a:t> </a:t>
                      </a:r>
                      <a:endParaRPr lang="ko-KR" altLang="en-US" sz="950" kern="0" spc="0" dirty="0">
                        <a:solidFill>
                          <a:srgbClr val="262626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50" b="1" kern="0" spc="0" dirty="0">
                          <a:solidFill>
                            <a:srgbClr val="262626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❙심사위원의 자격</a:t>
                      </a:r>
                      <a:endParaRPr lang="ko-KR" altLang="en-US" sz="950" kern="0" spc="0" dirty="0">
                        <a:solidFill>
                          <a:srgbClr val="262626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359410" marR="0" indent="-35941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50" b="1" kern="0" spc="0" dirty="0">
                          <a:solidFill>
                            <a:srgbClr val="262626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950" b="1" kern="0" spc="0" dirty="0">
                          <a:solidFill>
                            <a:srgbClr val="CC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논문지도교수 자격과 동등한 자격이 있다고 인정되는 자 </a:t>
                      </a:r>
                      <a:endParaRPr lang="ko-KR" altLang="en-US" sz="950" b="1" kern="0" spc="0" dirty="0">
                        <a:solidFill>
                          <a:srgbClr val="CC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359410" marR="0" lvl="0" indent="-35941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50" kern="0" spc="0" dirty="0" smtClean="0">
                          <a:solidFill>
                            <a:srgbClr val="262626"/>
                          </a:solidFill>
                          <a:effectLst/>
                          <a:latin typeface="함초롬바탕" panose="02030604000101010101" pitchFamily="18" charset="-127"/>
                        </a:rPr>
                        <a:t> </a:t>
                      </a:r>
                      <a:r>
                        <a:rPr lang="en-US" altLang="ko-KR" sz="950" kern="0" spc="0" dirty="0" smtClean="0">
                          <a:solidFill>
                            <a:srgbClr val="262626"/>
                          </a:solidFill>
                          <a:effectLst/>
                          <a:latin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950" kern="0" spc="0" dirty="0" smtClean="0">
                          <a:solidFill>
                            <a:srgbClr val="262626"/>
                          </a:solidFill>
                          <a:effectLst/>
                          <a:latin typeface="함초롬바탕" panose="02030604000101010101" pitchFamily="18" charset="-127"/>
                        </a:rPr>
                        <a:t>논문지도교수의 자격은 본교의 전임교원</a:t>
                      </a:r>
                      <a:r>
                        <a:rPr lang="en-US" altLang="ko-KR" sz="950" kern="0" spc="0" dirty="0" smtClean="0">
                          <a:solidFill>
                            <a:srgbClr val="262626"/>
                          </a:solidFill>
                          <a:effectLst/>
                          <a:latin typeface="함초롬바탕" panose="02030604000101010101" pitchFamily="18" charset="-127"/>
                        </a:rPr>
                        <a:t>, </a:t>
                      </a:r>
                      <a:r>
                        <a:rPr lang="ko-KR" altLang="en-US" sz="950" kern="0" spc="0" dirty="0" smtClean="0">
                          <a:solidFill>
                            <a:srgbClr val="262626"/>
                          </a:solidFill>
                          <a:effectLst/>
                          <a:latin typeface="함초롬바탕" panose="02030604000101010101" pitchFamily="18" charset="-127"/>
                        </a:rPr>
                        <a:t>별도로 정하는 기준을 충족하는 석좌교수와 </a:t>
                      </a:r>
                      <a:endParaRPr lang="en-US" altLang="ko-KR" sz="950" kern="0" spc="0" dirty="0" smtClean="0">
                        <a:solidFill>
                          <a:srgbClr val="262626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359410" marR="0" lvl="0" indent="-35941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50" kern="0" spc="0" dirty="0" smtClean="0">
                          <a:solidFill>
                            <a:srgbClr val="262626"/>
                          </a:solidFill>
                          <a:effectLst/>
                          <a:latin typeface="함초롬바탕" panose="02030604000101010101" pitchFamily="18" charset="-127"/>
                        </a:rPr>
                        <a:t>  </a:t>
                      </a:r>
                      <a:r>
                        <a:rPr lang="ko-KR" altLang="en-US" sz="950" kern="0" spc="0" dirty="0" err="1" smtClean="0">
                          <a:solidFill>
                            <a:srgbClr val="262626"/>
                          </a:solidFill>
                          <a:effectLst/>
                          <a:latin typeface="함초롬바탕" panose="02030604000101010101" pitchFamily="18" charset="-127"/>
                        </a:rPr>
                        <a:t>특훈교수로</a:t>
                      </a:r>
                      <a:r>
                        <a:rPr lang="ko-KR" altLang="en-US" sz="950" kern="0" spc="0" dirty="0" smtClean="0">
                          <a:solidFill>
                            <a:srgbClr val="262626"/>
                          </a:solidFill>
                          <a:effectLst/>
                          <a:latin typeface="함초롬바탕" panose="02030604000101010101" pitchFamily="18" charset="-127"/>
                        </a:rPr>
                        <a:t> 한다</a:t>
                      </a:r>
                      <a:r>
                        <a:rPr lang="en-US" altLang="ko-KR" sz="950" kern="0" spc="0" dirty="0" smtClean="0">
                          <a:solidFill>
                            <a:srgbClr val="262626"/>
                          </a:solidFill>
                          <a:effectLst/>
                          <a:latin typeface="함초롬바탕" panose="02030604000101010101" pitchFamily="18" charset="-127"/>
                        </a:rPr>
                        <a:t>.) </a:t>
                      </a:r>
                    </a:p>
                    <a:p>
                      <a:pPr marL="359410" marR="0" lvl="0" indent="-35941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50" kern="0" spc="0" dirty="0" smtClean="0">
                          <a:solidFill>
                            <a:srgbClr val="262626"/>
                          </a:solidFill>
                          <a:effectLst/>
                          <a:latin typeface="함초롬바탕" panose="02030604000101010101" pitchFamily="18" charset="-127"/>
                        </a:rPr>
                        <a:t>※ </a:t>
                      </a:r>
                      <a:r>
                        <a:rPr lang="ko-KR" altLang="en-US" sz="950" kern="0" spc="0" dirty="0" smtClean="0">
                          <a:solidFill>
                            <a:srgbClr val="262626"/>
                          </a:solidFill>
                          <a:effectLst/>
                          <a:latin typeface="함초롬바탕" panose="02030604000101010101" pitchFamily="18" charset="-127"/>
                        </a:rPr>
                        <a:t>내부심사위원의 경우 캠퍼스 </a:t>
                      </a:r>
                      <a:r>
                        <a:rPr lang="ko-KR" altLang="en-US" sz="950" kern="0" spc="0" dirty="0" err="1" smtClean="0">
                          <a:solidFill>
                            <a:srgbClr val="262626"/>
                          </a:solidFill>
                          <a:effectLst/>
                          <a:latin typeface="함초롬바탕" panose="02030604000101010101" pitchFamily="18" charset="-127"/>
                        </a:rPr>
                        <a:t>구분없이</a:t>
                      </a:r>
                      <a:r>
                        <a:rPr lang="ko-KR" altLang="en-US" sz="950" kern="0" spc="0" dirty="0" smtClean="0">
                          <a:solidFill>
                            <a:srgbClr val="262626"/>
                          </a:solidFill>
                          <a:effectLst/>
                          <a:latin typeface="함초롬바탕" panose="02030604000101010101" pitchFamily="18" charset="-127"/>
                        </a:rPr>
                        <a:t> 선임가능하며</a:t>
                      </a:r>
                      <a:r>
                        <a:rPr lang="en-US" altLang="ko-KR" sz="950" kern="0" spc="0" dirty="0" smtClean="0">
                          <a:solidFill>
                            <a:srgbClr val="262626"/>
                          </a:solidFill>
                          <a:effectLst/>
                          <a:latin typeface="함초롬바탕" panose="02030604000101010101" pitchFamily="18" charset="-127"/>
                        </a:rPr>
                        <a:t>, </a:t>
                      </a:r>
                      <a:r>
                        <a:rPr lang="ko-KR" altLang="en-US" sz="950" kern="0" spc="0" dirty="0" smtClean="0">
                          <a:solidFill>
                            <a:srgbClr val="262626"/>
                          </a:solidFill>
                          <a:effectLst/>
                          <a:latin typeface="함초롬바탕" panose="02030604000101010101" pitchFamily="18" charset="-127"/>
                        </a:rPr>
                        <a:t>대학원 시행세칙 제</a:t>
                      </a:r>
                      <a:r>
                        <a:rPr lang="en-US" altLang="ko-KR" sz="950" kern="0" spc="0" dirty="0" smtClean="0">
                          <a:solidFill>
                            <a:srgbClr val="262626"/>
                          </a:solidFill>
                          <a:effectLst/>
                          <a:latin typeface="함초롬바탕" panose="02030604000101010101" pitchFamily="18" charset="-127"/>
                        </a:rPr>
                        <a:t>30</a:t>
                      </a:r>
                      <a:r>
                        <a:rPr lang="ko-KR" altLang="en-US" sz="950" kern="0" spc="0" dirty="0" smtClean="0">
                          <a:solidFill>
                            <a:srgbClr val="262626"/>
                          </a:solidFill>
                          <a:effectLst/>
                          <a:latin typeface="함초롬바탕" panose="02030604000101010101" pitchFamily="18" charset="-127"/>
                        </a:rPr>
                        <a:t>조</a:t>
                      </a:r>
                      <a:r>
                        <a:rPr lang="en-US" altLang="ko-KR" sz="950" kern="0" spc="0" dirty="0" smtClean="0">
                          <a:solidFill>
                            <a:srgbClr val="262626"/>
                          </a:solidFill>
                          <a:effectLst/>
                          <a:latin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950" kern="0" spc="0" dirty="0" smtClean="0">
                          <a:solidFill>
                            <a:srgbClr val="262626"/>
                          </a:solidFill>
                          <a:effectLst/>
                          <a:latin typeface="함초롬바탕" panose="02030604000101010101" pitchFamily="18" charset="-127"/>
                        </a:rPr>
                        <a:t>심사위원의 자격</a:t>
                      </a:r>
                      <a:r>
                        <a:rPr lang="en-US" altLang="ko-KR" sz="950" kern="0" spc="0" dirty="0" smtClean="0">
                          <a:solidFill>
                            <a:srgbClr val="262626"/>
                          </a:solidFill>
                          <a:effectLst/>
                          <a:latin typeface="함초롬바탕" panose="02030604000101010101" pitchFamily="18" charset="-127"/>
                        </a:rPr>
                        <a:t>)</a:t>
                      </a:r>
                      <a:r>
                        <a:rPr lang="ko-KR" altLang="en-US" sz="950" kern="0" spc="0" dirty="0" smtClean="0">
                          <a:solidFill>
                            <a:srgbClr val="262626"/>
                          </a:solidFill>
                          <a:effectLst/>
                          <a:latin typeface="함초롬바탕" panose="02030604000101010101" pitchFamily="18" charset="-127"/>
                        </a:rPr>
                        <a:t>에</a:t>
                      </a:r>
                      <a:endParaRPr lang="en-US" altLang="ko-KR" sz="950" kern="0" spc="0" dirty="0" smtClean="0">
                        <a:solidFill>
                          <a:srgbClr val="262626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359410" marR="0" lvl="0" indent="-35941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50" kern="0" spc="0" dirty="0" smtClean="0">
                          <a:solidFill>
                            <a:srgbClr val="262626"/>
                          </a:solidFill>
                          <a:effectLst/>
                          <a:latin typeface="함초롬바탕" panose="02030604000101010101" pitchFamily="18" charset="-127"/>
                        </a:rPr>
                        <a:t>  </a:t>
                      </a:r>
                      <a:r>
                        <a:rPr lang="ko-KR" altLang="en-US" sz="950" kern="0" spc="0" dirty="0" smtClean="0">
                          <a:solidFill>
                            <a:srgbClr val="262626"/>
                          </a:solidFill>
                          <a:effectLst/>
                          <a:latin typeface="함초롬바탕" panose="02030604000101010101" pitchFamily="18" charset="-127"/>
                        </a:rPr>
                        <a:t> 근거하여 본교 전임교원</a:t>
                      </a:r>
                      <a:r>
                        <a:rPr lang="en-US" altLang="ko-KR" sz="950" kern="0" spc="0" dirty="0" smtClean="0">
                          <a:solidFill>
                            <a:srgbClr val="262626"/>
                          </a:solidFill>
                          <a:effectLst/>
                          <a:latin typeface="함초롬바탕" panose="02030604000101010101" pitchFamily="18" charset="-127"/>
                        </a:rPr>
                        <a:t>, </a:t>
                      </a:r>
                      <a:r>
                        <a:rPr lang="ko-KR" altLang="en-US" sz="950" kern="0" spc="0" dirty="0" smtClean="0">
                          <a:solidFill>
                            <a:srgbClr val="262626"/>
                          </a:solidFill>
                          <a:effectLst/>
                          <a:latin typeface="함초롬바탕" panose="02030604000101010101" pitchFamily="18" charset="-127"/>
                        </a:rPr>
                        <a:t>석좌교수</a:t>
                      </a:r>
                      <a:r>
                        <a:rPr lang="en-US" altLang="ko-KR" sz="950" kern="0" spc="0" dirty="0" smtClean="0">
                          <a:solidFill>
                            <a:srgbClr val="262626"/>
                          </a:solidFill>
                          <a:effectLst/>
                          <a:latin typeface="함초롬바탕" panose="02030604000101010101" pitchFamily="18" charset="-127"/>
                        </a:rPr>
                        <a:t>, </a:t>
                      </a:r>
                      <a:r>
                        <a:rPr lang="ko-KR" altLang="en-US" sz="950" kern="0" spc="0" dirty="0" err="1" smtClean="0">
                          <a:solidFill>
                            <a:srgbClr val="262626"/>
                          </a:solidFill>
                          <a:effectLst/>
                          <a:latin typeface="함초롬바탕" panose="02030604000101010101" pitchFamily="18" charset="-127"/>
                        </a:rPr>
                        <a:t>특훈교수를</a:t>
                      </a:r>
                      <a:r>
                        <a:rPr lang="ko-KR" altLang="en-US" sz="950" kern="0" spc="0" dirty="0" smtClean="0">
                          <a:solidFill>
                            <a:srgbClr val="262626"/>
                          </a:solidFill>
                          <a:effectLst/>
                          <a:latin typeface="함초롬바탕" panose="02030604000101010101" pitchFamily="18" charset="-127"/>
                        </a:rPr>
                        <a:t> 심사위원으로 선정하기를 권장함 </a:t>
                      </a:r>
                      <a:endParaRPr lang="ko-KR" altLang="en-US" sz="950" kern="0" spc="0" dirty="0">
                        <a:solidFill>
                          <a:srgbClr val="262626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3532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2647" y="166812"/>
            <a:ext cx="6426714" cy="1549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/>
              <a:t>[</a:t>
            </a:r>
            <a:r>
              <a:rPr lang="ko-KR" altLang="en-US" sz="1600" b="1" dirty="0" smtClean="0"/>
              <a:t>참고</a:t>
            </a:r>
            <a:r>
              <a:rPr lang="en-US" altLang="ko-KR" sz="1600" b="1" dirty="0" smtClean="0"/>
              <a:t>] </a:t>
            </a:r>
            <a:r>
              <a:rPr lang="ko-KR" altLang="en-US" sz="1600" b="1" dirty="0" smtClean="0"/>
              <a:t>외부심사위원 </a:t>
            </a:r>
            <a:r>
              <a:rPr lang="ko-KR" altLang="en-US" sz="1600" b="1" dirty="0" err="1" smtClean="0"/>
              <a:t>인적사항</a:t>
            </a:r>
            <a:r>
              <a:rPr lang="ko-KR" altLang="en-US" sz="1600" b="1" dirty="0" smtClean="0"/>
              <a:t> 수정</a:t>
            </a:r>
            <a:endParaRPr lang="en-US" altLang="ko-KR" sz="1600" b="1" dirty="0" smtClean="0"/>
          </a:p>
          <a:p>
            <a:endParaRPr lang="en-US" altLang="ko-KR" sz="1200" dirty="0"/>
          </a:p>
          <a:p>
            <a:pPr>
              <a:lnSpc>
                <a:spcPts val="1600"/>
              </a:lnSpc>
            </a:pPr>
            <a:endParaRPr lang="en-US" altLang="ko-KR" sz="1100" dirty="0" smtClean="0"/>
          </a:p>
          <a:p>
            <a:pPr>
              <a:lnSpc>
                <a:spcPts val="1600"/>
              </a:lnSpc>
            </a:pPr>
            <a:r>
              <a:rPr lang="en-US" altLang="ko-KR" sz="1100" dirty="0" smtClean="0"/>
              <a:t>HY-in </a:t>
            </a:r>
            <a:r>
              <a:rPr lang="ko-KR" altLang="en-US" sz="1100" dirty="0" smtClean="0"/>
              <a:t>에서 학생이 </a:t>
            </a:r>
            <a:r>
              <a:rPr lang="ko-KR" altLang="en-US" sz="1100" dirty="0" err="1" smtClean="0"/>
              <a:t>외부교강사를</a:t>
            </a:r>
            <a:r>
              <a:rPr lang="ko-KR" altLang="en-US" sz="1100" dirty="0" smtClean="0"/>
              <a:t> 입력하고자 할 경우</a:t>
            </a:r>
            <a:r>
              <a:rPr lang="en-US" altLang="ko-KR" sz="1100" dirty="0" smtClean="0"/>
              <a:t>, </a:t>
            </a:r>
            <a:r>
              <a:rPr lang="ko-KR" altLang="en-US" sz="1100" dirty="0" err="1" smtClean="0"/>
              <a:t>외부교강사의</a:t>
            </a:r>
            <a:r>
              <a:rPr lang="ko-KR" altLang="en-US" sz="1100" dirty="0" smtClean="0"/>
              <a:t> 동일주민번호가 기존 </a:t>
            </a:r>
            <a:r>
              <a:rPr lang="ko-KR" altLang="en-US" sz="1100" dirty="0" err="1" smtClean="0"/>
              <a:t>외부교강사</a:t>
            </a:r>
            <a:r>
              <a:rPr lang="en-US" altLang="ko-KR" sz="1100" dirty="0" smtClean="0"/>
              <a:t>DB</a:t>
            </a:r>
            <a:r>
              <a:rPr lang="ko-KR" altLang="en-US" sz="1100" dirty="0" smtClean="0"/>
              <a:t>에는 들어가 있으나 </a:t>
            </a:r>
            <a:r>
              <a:rPr lang="ko-KR" altLang="en-US" sz="1100" b="1" u="sng" dirty="0" smtClean="0"/>
              <a:t>필수정보 누락 등인 경우 학생의 화면에서 조회가 되지 않습니다</a:t>
            </a:r>
            <a:r>
              <a:rPr lang="en-US" altLang="ko-KR" sz="1100" dirty="0" smtClean="0"/>
              <a:t>. </a:t>
            </a:r>
            <a:r>
              <a:rPr lang="ko-KR" altLang="en-US" sz="1100" dirty="0" smtClean="0"/>
              <a:t>이 경우 학생은 외부심사위원 </a:t>
            </a:r>
            <a:r>
              <a:rPr lang="ko-KR" altLang="en-US" sz="1100" dirty="0" err="1" smtClean="0"/>
              <a:t>인적사항</a:t>
            </a:r>
            <a:r>
              <a:rPr lang="ko-KR" altLang="en-US" sz="1100" dirty="0" smtClean="0"/>
              <a:t> 수정을 요청하게 되며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아래 화면에서 해당 </a:t>
            </a:r>
            <a:r>
              <a:rPr lang="ko-KR" altLang="en-US" sz="1100" dirty="0" err="1" smtClean="0"/>
              <a:t>교강사를</a:t>
            </a:r>
            <a:r>
              <a:rPr lang="ko-KR" altLang="en-US" sz="1100" dirty="0" smtClean="0"/>
              <a:t> 조회하신 후 </a:t>
            </a:r>
            <a:r>
              <a:rPr lang="ko-KR" altLang="en-US" sz="1100" dirty="0" err="1" smtClean="0"/>
              <a:t>인적사항을</a:t>
            </a:r>
            <a:r>
              <a:rPr lang="ko-KR" altLang="en-US" sz="1100" dirty="0" smtClean="0"/>
              <a:t> 최신 데이터로 수정하고 학생이 </a:t>
            </a:r>
            <a:r>
              <a:rPr lang="ko-KR" altLang="en-US" sz="1100" dirty="0" err="1" smtClean="0"/>
              <a:t>외부교강사를</a:t>
            </a:r>
            <a:r>
              <a:rPr lang="ko-KR" altLang="en-US" sz="1100" dirty="0" smtClean="0"/>
              <a:t> 입력할 수 있도록 해야 합니다</a:t>
            </a:r>
            <a:r>
              <a:rPr lang="en-US" altLang="ko-KR" sz="1100" dirty="0" smtClean="0"/>
              <a:t>.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1131150" y="2225319"/>
            <a:ext cx="496779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200" b="1" dirty="0"/>
              <a:t>교내정보 ➜ 학사행정 ➜ 성적 ➜ 논문관리 ➜ </a:t>
            </a:r>
            <a:r>
              <a:rPr lang="ko-KR" altLang="en-US" sz="1200" b="1" dirty="0" err="1"/>
              <a:t>외부교강사관리</a:t>
            </a:r>
            <a:endParaRPr lang="ko-KR" altLang="en-US" sz="1200" b="1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268760" y="1948921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9" name="_x333872480" descr="EMB0001d08431d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760" y="2675569"/>
            <a:ext cx="4665663" cy="2922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92696" y="6281608"/>
            <a:ext cx="54062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dirty="0"/>
              <a:t> ▶ </a:t>
            </a:r>
            <a:r>
              <a:rPr lang="ko-KR" altLang="en-US" sz="1050" dirty="0" err="1"/>
              <a:t>교강사코드</a:t>
            </a:r>
            <a:r>
              <a:rPr lang="en-US" altLang="ko-KR" sz="1050" dirty="0"/>
              <a:t>/</a:t>
            </a:r>
            <a:r>
              <a:rPr lang="ko-KR" altLang="en-US" sz="1050" dirty="0"/>
              <a:t>성명을 입력하고 </a:t>
            </a:r>
            <a:r>
              <a:rPr lang="en-US" altLang="ko-KR" sz="1050" dirty="0"/>
              <a:t>"</a:t>
            </a:r>
            <a:r>
              <a:rPr lang="ko-KR" altLang="en-US" sz="1050" dirty="0"/>
              <a:t>조회</a:t>
            </a:r>
            <a:r>
              <a:rPr lang="en-US" altLang="ko-KR" sz="1050" dirty="0"/>
              <a:t>"</a:t>
            </a:r>
            <a:r>
              <a:rPr lang="ko-KR" altLang="en-US" sz="1050" dirty="0"/>
              <a:t>버튼을 클릭</a:t>
            </a:r>
          </a:p>
          <a:p>
            <a:r>
              <a:rPr lang="ko-KR" altLang="en-US" sz="1050" dirty="0"/>
              <a:t>      </a:t>
            </a:r>
            <a:r>
              <a:rPr lang="en-US" altLang="ko-KR" sz="1050" dirty="0"/>
              <a:t>- </a:t>
            </a:r>
            <a:r>
              <a:rPr lang="ko-KR" altLang="en-US" sz="1050" dirty="0"/>
              <a:t>조회된 내용을 수정 후 ‘저장’버튼 클릭</a:t>
            </a:r>
          </a:p>
          <a:p>
            <a:r>
              <a:rPr lang="ko-KR" altLang="en-US" sz="1050" dirty="0"/>
              <a:t>      </a:t>
            </a:r>
            <a:r>
              <a:rPr lang="en-US" altLang="ko-KR" sz="1050" dirty="0"/>
              <a:t>- </a:t>
            </a:r>
            <a:r>
              <a:rPr lang="ko-KR" altLang="en-US" sz="1050" dirty="0"/>
              <a:t>삭제 시에는 해당 자료를 선택한 후 ‘삭제’버튼 및 ‘저장’버튼 클릭</a:t>
            </a:r>
          </a:p>
          <a:p>
            <a:r>
              <a:rPr lang="ko-KR" altLang="en-US" sz="1050" dirty="0"/>
              <a:t>      </a:t>
            </a:r>
            <a:r>
              <a:rPr lang="en-US" altLang="ko-KR" sz="1050" dirty="0"/>
              <a:t>- </a:t>
            </a:r>
            <a:r>
              <a:rPr lang="ko-KR" altLang="en-US" sz="1200" b="1" dirty="0">
                <a:solidFill>
                  <a:srgbClr val="FF0000"/>
                </a:solidFill>
              </a:rPr>
              <a:t>반드시 은행정보확인여부 “</a:t>
            </a:r>
            <a:r>
              <a:rPr lang="en-US" altLang="ko-KR" sz="1200" b="1" dirty="0">
                <a:solidFill>
                  <a:srgbClr val="FF0000"/>
                </a:solidFill>
              </a:rPr>
              <a:t>Y” </a:t>
            </a:r>
            <a:r>
              <a:rPr lang="ko-KR" altLang="en-US" sz="1200" b="1" dirty="0">
                <a:solidFill>
                  <a:srgbClr val="FF0000"/>
                </a:solidFill>
              </a:rPr>
              <a:t>로 표시되어야 </a:t>
            </a:r>
            <a:r>
              <a:rPr lang="ko-KR" altLang="en-US" sz="1050" dirty="0"/>
              <a:t>학생이 해당 강사를 검색할 수 있음</a:t>
            </a:r>
          </a:p>
        </p:txBody>
      </p:sp>
    </p:spTree>
    <p:extLst>
      <p:ext uri="{BB962C8B-B14F-4D97-AF65-F5344CB8AC3E}">
        <p14:creationId xmlns:p14="http://schemas.microsoft.com/office/powerpoint/2010/main" val="308087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2647" y="166812"/>
            <a:ext cx="64267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/>
              <a:t>3. </a:t>
            </a:r>
            <a:r>
              <a:rPr lang="ko-KR" altLang="en-US" sz="1600" b="1" dirty="0" smtClean="0"/>
              <a:t>논문심사 취소 신청서 </a:t>
            </a:r>
            <a:r>
              <a:rPr lang="ko-KR" altLang="en-US" sz="1600" b="1" dirty="0" err="1" smtClean="0"/>
              <a:t>접수시</a:t>
            </a:r>
            <a:r>
              <a:rPr lang="ko-KR" altLang="en-US" sz="1600" b="1" dirty="0" smtClean="0"/>
              <a:t> </a:t>
            </a:r>
            <a:endParaRPr lang="en-US" altLang="ko-KR" sz="1200" dirty="0"/>
          </a:p>
          <a:p>
            <a:pPr>
              <a:lnSpc>
                <a:spcPts val="1600"/>
              </a:lnSpc>
            </a:pPr>
            <a:endParaRPr lang="en-US" altLang="ko-KR" sz="1100" dirty="0" smtClean="0"/>
          </a:p>
          <a:p>
            <a:pPr>
              <a:lnSpc>
                <a:spcPts val="1600"/>
              </a:lnSpc>
            </a:pPr>
            <a:endParaRPr lang="en-US" altLang="ko-KR" sz="1100" dirty="0" smtClean="0"/>
          </a:p>
          <a:p>
            <a:pPr>
              <a:lnSpc>
                <a:spcPts val="1600"/>
              </a:lnSpc>
            </a:pPr>
            <a:r>
              <a:rPr lang="ko-KR" altLang="en-US" sz="1100" dirty="0" smtClean="0"/>
              <a:t>논문심사 취소 신청서를 학생이 </a:t>
            </a:r>
            <a:r>
              <a:rPr lang="ko-KR" altLang="en-US" sz="1100" dirty="0" err="1" smtClean="0"/>
              <a:t>제출하였을때</a:t>
            </a:r>
            <a:r>
              <a:rPr lang="ko-KR" altLang="en-US" sz="1100" dirty="0" smtClean="0"/>
              <a:t> </a:t>
            </a:r>
            <a:r>
              <a:rPr lang="ko-KR" altLang="en-US" sz="1100" b="1" dirty="0" smtClean="0"/>
              <a:t>교내정보에서 심사취소를 입력하는 방법입니다</a:t>
            </a:r>
            <a:r>
              <a:rPr lang="en-US" altLang="ko-KR" sz="1100" b="1" dirty="0" smtClean="0"/>
              <a:t>.</a:t>
            </a:r>
            <a:endParaRPr lang="en-US" altLang="ko-KR" sz="1100" b="1" dirty="0"/>
          </a:p>
        </p:txBody>
      </p:sp>
      <p:sp>
        <p:nvSpPr>
          <p:cNvPr id="12" name="직사각형 11"/>
          <p:cNvSpPr/>
          <p:nvPr/>
        </p:nvSpPr>
        <p:spPr>
          <a:xfrm>
            <a:off x="1124744" y="1475656"/>
            <a:ext cx="496779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b="1" dirty="0" smtClean="0"/>
              <a:t>교내정보 → 성적 → 논문관리 → 연구계획서</a:t>
            </a:r>
            <a:r>
              <a:rPr lang="en-US" altLang="ko-KR" sz="1200" b="1" dirty="0" smtClean="0"/>
              <a:t>/</a:t>
            </a:r>
            <a:r>
              <a:rPr lang="ko-KR" altLang="en-US" sz="1200" b="1" dirty="0" smtClean="0"/>
              <a:t>논문관리</a:t>
            </a:r>
            <a:endParaRPr lang="ko-KR" altLang="en-US" sz="1200" b="1" dirty="0"/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383" y="1907704"/>
            <a:ext cx="5534629" cy="3600400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sp>
        <p:nvSpPr>
          <p:cNvPr id="22" name="직사각형 21"/>
          <p:cNvSpPr/>
          <p:nvPr/>
        </p:nvSpPr>
        <p:spPr>
          <a:xfrm>
            <a:off x="5445224" y="3203848"/>
            <a:ext cx="719318" cy="14401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타원 23"/>
          <p:cNvSpPr/>
          <p:nvPr/>
        </p:nvSpPr>
        <p:spPr>
          <a:xfrm>
            <a:off x="5157192" y="3286888"/>
            <a:ext cx="288032" cy="216025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 smtClean="0">
                <a:solidFill>
                  <a:srgbClr val="FF0000"/>
                </a:solidFill>
              </a:rPr>
              <a:t>1</a:t>
            </a:r>
            <a:endParaRPr lang="ko-KR" altLang="en-US" sz="1100" b="1" dirty="0">
              <a:solidFill>
                <a:srgbClr val="FF0000"/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4202038" y="2562553"/>
            <a:ext cx="279648" cy="1524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타원 25"/>
          <p:cNvSpPr/>
          <p:nvPr/>
        </p:nvSpPr>
        <p:spPr>
          <a:xfrm>
            <a:off x="4455368" y="2454540"/>
            <a:ext cx="288032" cy="216025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 smtClean="0">
                <a:solidFill>
                  <a:srgbClr val="FF0000"/>
                </a:solidFill>
              </a:rPr>
              <a:t>2</a:t>
            </a:r>
            <a:endParaRPr lang="ko-KR" altLang="en-US" sz="1100" b="1" dirty="0">
              <a:solidFill>
                <a:srgbClr val="FF0000"/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539298" y="5796136"/>
            <a:ext cx="55532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smtClean="0">
                <a:latin typeface="맑은 고딕"/>
                <a:ea typeface="맑은 고딕"/>
              </a:rPr>
              <a:t>① 학생의 학번을 입력한 후 합격구분을 </a:t>
            </a:r>
            <a:r>
              <a:rPr lang="en-US" altLang="ko-KR" sz="1000" dirty="0" smtClean="0">
                <a:latin typeface="맑은 고딕"/>
                <a:ea typeface="맑은 고딕"/>
              </a:rPr>
              <a:t>“</a:t>
            </a:r>
            <a:r>
              <a:rPr lang="ko-KR" altLang="en-US" sz="1000" dirty="0" smtClean="0">
                <a:latin typeface="맑은 고딕"/>
                <a:ea typeface="맑은 고딕"/>
              </a:rPr>
              <a:t>불합격</a:t>
            </a:r>
            <a:r>
              <a:rPr lang="en-US" altLang="ko-KR" sz="1000" dirty="0" smtClean="0">
                <a:latin typeface="맑은 고딕"/>
                <a:ea typeface="맑은 고딕"/>
              </a:rPr>
              <a:t>(</a:t>
            </a:r>
            <a:r>
              <a:rPr lang="ko-KR" altLang="en-US" sz="1000" dirty="0" smtClean="0">
                <a:latin typeface="맑은 고딕"/>
                <a:ea typeface="맑은 고딕"/>
              </a:rPr>
              <a:t>본인취소</a:t>
            </a:r>
            <a:r>
              <a:rPr lang="en-US" altLang="ko-KR" sz="1000" dirty="0" smtClean="0">
                <a:latin typeface="맑은 고딕"/>
                <a:ea typeface="맑은 고딕"/>
              </a:rPr>
              <a:t>)”</a:t>
            </a:r>
            <a:r>
              <a:rPr lang="ko-KR" altLang="en-US" sz="1000" dirty="0" smtClean="0">
                <a:latin typeface="맑은 고딕"/>
                <a:ea typeface="맑은 고딕"/>
              </a:rPr>
              <a:t>로 선택한 후 저장합니다</a:t>
            </a:r>
            <a:r>
              <a:rPr lang="en-US" altLang="ko-KR" sz="1000" dirty="0" smtClean="0">
                <a:latin typeface="맑은 고딕"/>
                <a:ea typeface="맑은 고딕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47748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2647" y="166812"/>
            <a:ext cx="6426714" cy="1159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/>
              <a:t>4. </a:t>
            </a:r>
            <a:r>
              <a:rPr lang="ko-KR" altLang="en-US" sz="1600" b="1" dirty="0" smtClean="0"/>
              <a:t>논문점수 입력 후 논문제목 수정 </a:t>
            </a:r>
            <a:r>
              <a:rPr lang="ko-KR" altLang="en-US" sz="1600" b="1" dirty="0" err="1" smtClean="0"/>
              <a:t>요청시</a:t>
            </a:r>
            <a:endParaRPr lang="en-US" altLang="ko-KR" sz="1200" dirty="0"/>
          </a:p>
          <a:p>
            <a:pPr>
              <a:lnSpc>
                <a:spcPts val="1600"/>
              </a:lnSpc>
            </a:pPr>
            <a:endParaRPr lang="en-US" altLang="ko-KR" sz="1100" dirty="0" smtClean="0"/>
          </a:p>
          <a:p>
            <a:pPr>
              <a:lnSpc>
                <a:spcPts val="1600"/>
              </a:lnSpc>
            </a:pPr>
            <a:endParaRPr lang="en-US" altLang="ko-KR" sz="1100" b="1" dirty="0"/>
          </a:p>
          <a:p>
            <a:pPr>
              <a:lnSpc>
                <a:spcPts val="1600"/>
              </a:lnSpc>
            </a:pPr>
            <a:r>
              <a:rPr lang="ko-KR" altLang="en-US" sz="1100" dirty="0" smtClean="0"/>
              <a:t>논문점수를 입력하시면 학생들이 논문제목을 </a:t>
            </a:r>
            <a:r>
              <a:rPr lang="en-US" altLang="ko-KR" sz="1100" dirty="0" err="1" smtClean="0"/>
              <a:t>Hyin</a:t>
            </a:r>
            <a:r>
              <a:rPr lang="ko-KR" altLang="en-US" sz="1100" dirty="0" smtClean="0"/>
              <a:t>에서 수정할 수 가 없습니다</a:t>
            </a:r>
            <a:r>
              <a:rPr lang="en-US" altLang="ko-KR" sz="1100" dirty="0" smtClean="0"/>
              <a:t>.</a:t>
            </a:r>
          </a:p>
          <a:p>
            <a:pPr>
              <a:lnSpc>
                <a:spcPts val="1600"/>
              </a:lnSpc>
            </a:pPr>
            <a:r>
              <a:rPr lang="ko-KR" altLang="en-US" sz="1100" b="1" dirty="0" smtClean="0"/>
              <a:t>이 경우 처리 방법입니다</a:t>
            </a:r>
            <a:r>
              <a:rPr lang="en-US" altLang="ko-KR" sz="1100" b="1" dirty="0" smtClean="0"/>
              <a:t>.</a:t>
            </a:r>
            <a:endParaRPr lang="en-US" altLang="ko-KR" sz="1100" b="1" dirty="0"/>
          </a:p>
        </p:txBody>
      </p:sp>
      <p:sp>
        <p:nvSpPr>
          <p:cNvPr id="12" name="직사각형 11"/>
          <p:cNvSpPr/>
          <p:nvPr/>
        </p:nvSpPr>
        <p:spPr>
          <a:xfrm>
            <a:off x="1124744" y="1475656"/>
            <a:ext cx="496779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b="1" dirty="0" smtClean="0"/>
              <a:t>교내정보 → 성적 → 논문관리 → 논문점수 및 합격관리</a:t>
            </a:r>
            <a:endParaRPr lang="ko-KR" altLang="en-US" sz="1200" b="1" dirty="0"/>
          </a:p>
        </p:txBody>
      </p:sp>
      <p:sp>
        <p:nvSpPr>
          <p:cNvPr id="27" name="직사각형 26"/>
          <p:cNvSpPr/>
          <p:nvPr/>
        </p:nvSpPr>
        <p:spPr>
          <a:xfrm>
            <a:off x="251049" y="2051720"/>
            <a:ext cx="55532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smtClean="0">
                <a:latin typeface="맑은 고딕"/>
                <a:ea typeface="맑은 고딕"/>
              </a:rPr>
              <a:t>① 학생의 학번을 입력한 후 입력된 점수를 삭제합니다</a:t>
            </a:r>
            <a:r>
              <a:rPr lang="en-US" altLang="ko-KR" sz="1000" dirty="0" smtClean="0">
                <a:latin typeface="맑은 고딕"/>
                <a:ea typeface="맑은 고딕"/>
              </a:rPr>
              <a:t>. 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1124744" y="2843808"/>
            <a:ext cx="496779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b="1" dirty="0" smtClean="0"/>
              <a:t>교내정보 → 성적 → 논문관리 → 연구계획서</a:t>
            </a:r>
            <a:r>
              <a:rPr lang="en-US" altLang="ko-KR" sz="1200" b="1" dirty="0" smtClean="0"/>
              <a:t>/</a:t>
            </a:r>
            <a:r>
              <a:rPr lang="ko-KR" altLang="en-US" sz="1200" b="1" dirty="0" smtClean="0"/>
              <a:t>논문관리</a:t>
            </a:r>
            <a:endParaRPr lang="ko-KR" altLang="en-US" sz="1200" b="1" dirty="0"/>
          </a:p>
        </p:txBody>
      </p:sp>
      <p:sp>
        <p:nvSpPr>
          <p:cNvPr id="11" name="직사각형 10"/>
          <p:cNvSpPr/>
          <p:nvPr/>
        </p:nvSpPr>
        <p:spPr>
          <a:xfrm>
            <a:off x="251049" y="3419872"/>
            <a:ext cx="555323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smtClean="0">
                <a:latin typeface="맑은 고딕"/>
                <a:ea typeface="맑은 고딕"/>
              </a:rPr>
              <a:t>② 학생의 합격구분을 </a:t>
            </a:r>
            <a:r>
              <a:rPr lang="en-US" altLang="ko-KR" sz="1000" dirty="0" smtClean="0">
                <a:latin typeface="맑은 고딕"/>
                <a:ea typeface="맑은 고딕"/>
              </a:rPr>
              <a:t>“</a:t>
            </a:r>
            <a:r>
              <a:rPr lang="ko-KR" altLang="en-US" sz="1000" dirty="0" smtClean="0">
                <a:latin typeface="맑은 고딕"/>
                <a:ea typeface="맑은 고딕"/>
              </a:rPr>
              <a:t>선택</a:t>
            </a:r>
            <a:r>
              <a:rPr lang="en-US" altLang="ko-KR" sz="1000" dirty="0" smtClean="0">
                <a:latin typeface="맑은 고딕"/>
                <a:ea typeface="맑은 고딕"/>
              </a:rPr>
              <a:t>＂</a:t>
            </a:r>
            <a:r>
              <a:rPr lang="ko-KR" altLang="en-US" sz="1000" dirty="0" smtClean="0">
                <a:latin typeface="맑은 고딕"/>
                <a:ea typeface="맑은 고딕"/>
              </a:rPr>
              <a:t>으로 선택합니다</a:t>
            </a:r>
            <a:r>
              <a:rPr lang="en-US" altLang="ko-KR" sz="1000" dirty="0" smtClean="0">
                <a:latin typeface="맑은 고딕"/>
                <a:ea typeface="맑은 고딕"/>
              </a:rPr>
              <a:t>.</a:t>
            </a:r>
          </a:p>
          <a:p>
            <a:endParaRPr lang="en-US" altLang="ko-KR" sz="1000" dirty="0">
              <a:latin typeface="맑은 고딕"/>
              <a:ea typeface="맑은 고딕"/>
            </a:endParaRPr>
          </a:p>
          <a:p>
            <a:r>
              <a:rPr lang="ko-KR" altLang="en-US" sz="1000" dirty="0" smtClean="0">
                <a:latin typeface="맑은 고딕"/>
                <a:ea typeface="맑은 고딕"/>
              </a:rPr>
              <a:t>③ 학생에게 논문 제목을 수정하도록 안내한 후</a:t>
            </a:r>
            <a:endParaRPr lang="en-US" altLang="ko-KR" sz="1000" dirty="0" smtClean="0">
              <a:latin typeface="맑은 고딕"/>
              <a:ea typeface="맑은 고딕"/>
            </a:endParaRPr>
          </a:p>
          <a:p>
            <a:endParaRPr lang="en-US" altLang="ko-KR" sz="1000" dirty="0">
              <a:latin typeface="맑은 고딕"/>
              <a:ea typeface="맑은 고딕"/>
            </a:endParaRPr>
          </a:p>
          <a:p>
            <a:r>
              <a:rPr lang="ko-KR" altLang="en-US" sz="1000" dirty="0" smtClean="0">
                <a:latin typeface="맑은 고딕"/>
                <a:ea typeface="맑은 고딕"/>
              </a:rPr>
              <a:t>④ 논문점수 및 합격관리에서 논문점수를 다시 입력합니다</a:t>
            </a:r>
            <a:r>
              <a:rPr lang="en-US" altLang="ko-KR" sz="1000" dirty="0" smtClean="0">
                <a:latin typeface="맑은 고딕"/>
                <a:ea typeface="맑은 고딕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6791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</TotalTime>
  <Words>493</Words>
  <Application>Microsoft Office PowerPoint</Application>
  <PresentationFormat>화면 슬라이드 쇼(4:3)</PresentationFormat>
  <Paragraphs>68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1" baseType="lpstr">
      <vt:lpstr>굴림</vt:lpstr>
      <vt:lpstr>맑은 고딕</vt:lpstr>
      <vt:lpstr>함초롬바탕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문미선</dc:creator>
  <cp:lastModifiedBy>user</cp:lastModifiedBy>
  <cp:revision>65</cp:revision>
  <dcterms:created xsi:type="dcterms:W3CDTF">2015-05-19T01:00:37Z</dcterms:created>
  <dcterms:modified xsi:type="dcterms:W3CDTF">2020-03-06T08:27:27Z</dcterms:modified>
</cp:coreProperties>
</file>